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sldIdLst>
    <p:sldId id="256" r:id="rId2"/>
    <p:sldId id="302" r:id="rId3"/>
    <p:sldId id="323" r:id="rId4"/>
    <p:sldId id="303" r:id="rId5"/>
    <p:sldId id="324" r:id="rId6"/>
    <p:sldId id="325" r:id="rId7"/>
    <p:sldId id="326" r:id="rId8"/>
    <p:sldId id="327" r:id="rId9"/>
    <p:sldId id="328" r:id="rId10"/>
    <p:sldId id="329" r:id="rId11"/>
    <p:sldId id="30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547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1B42B-6793-45DA-B08E-8CE6F1A6399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F42DB2-4FAB-4007-8C27-CC18C879B7C1}">
      <dgm:prSet/>
      <dgm:spPr/>
      <dgm:t>
        <a:bodyPr/>
        <a:lstStyle/>
        <a:p>
          <a:r>
            <a:rPr lang="en-GB" b="1"/>
            <a:t>Communicatie</a:t>
          </a:r>
          <a:r>
            <a:rPr lang="en-GB"/>
            <a:t>: onderdeel van preventie + handhaving</a:t>
          </a:r>
          <a:endParaRPr lang="en-US"/>
        </a:p>
      </dgm:t>
    </dgm:pt>
    <dgm:pt modelId="{76839C33-44FD-497D-A834-003BE1113197}" type="parTrans" cxnId="{77BCA871-EAB7-4E2E-BECC-A254844BBF1E}">
      <dgm:prSet/>
      <dgm:spPr/>
      <dgm:t>
        <a:bodyPr/>
        <a:lstStyle/>
        <a:p>
          <a:endParaRPr lang="en-US"/>
        </a:p>
      </dgm:t>
    </dgm:pt>
    <dgm:pt modelId="{BA2FFB99-3D73-4436-AF1D-CFD1AD965326}" type="sibTrans" cxnId="{77BCA871-EAB7-4E2E-BECC-A254844BBF1E}">
      <dgm:prSet/>
      <dgm:spPr/>
      <dgm:t>
        <a:bodyPr/>
        <a:lstStyle/>
        <a:p>
          <a:endParaRPr lang="en-US"/>
        </a:p>
      </dgm:t>
    </dgm:pt>
    <dgm:pt modelId="{8119F857-DD87-4B8C-BA41-AD350C5230D7}">
      <dgm:prSet/>
      <dgm:spPr/>
      <dgm:t>
        <a:bodyPr/>
        <a:lstStyle/>
        <a:p>
          <a:r>
            <a:rPr lang="en-GB"/>
            <a:t>- informatie over producten </a:t>
          </a:r>
          <a:endParaRPr lang="en-US"/>
        </a:p>
      </dgm:t>
    </dgm:pt>
    <dgm:pt modelId="{6786D5FB-D000-4067-B336-117326272B0A}" type="parTrans" cxnId="{5A898971-F276-4FEB-87C4-10DE2A0E36E0}">
      <dgm:prSet/>
      <dgm:spPr/>
      <dgm:t>
        <a:bodyPr/>
        <a:lstStyle/>
        <a:p>
          <a:endParaRPr lang="en-US"/>
        </a:p>
      </dgm:t>
    </dgm:pt>
    <dgm:pt modelId="{3975533D-0F9D-41AB-8A8D-97840CF867CF}" type="sibTrans" cxnId="{5A898971-F276-4FEB-87C4-10DE2A0E36E0}">
      <dgm:prSet/>
      <dgm:spPr/>
      <dgm:t>
        <a:bodyPr/>
        <a:lstStyle/>
        <a:p>
          <a:endParaRPr lang="en-US"/>
        </a:p>
      </dgm:t>
    </dgm:pt>
    <dgm:pt modelId="{CE2FE874-8DE3-42B5-9B1D-124F10C8636F}">
      <dgm:prSet/>
      <dgm:spPr/>
      <dgm:t>
        <a:bodyPr/>
        <a:lstStyle/>
        <a:p>
          <a:r>
            <a:rPr lang="en-GB"/>
            <a:t>Gebruikers: algemeen / doelgroepgericht</a:t>
          </a:r>
          <a:endParaRPr lang="en-US"/>
        </a:p>
      </dgm:t>
    </dgm:pt>
    <dgm:pt modelId="{5CEA0E61-5BE4-465D-B58F-6BD04544A35A}" type="parTrans" cxnId="{48BB9FC7-5411-4526-B4E8-69CC3BFDD3C5}">
      <dgm:prSet/>
      <dgm:spPr/>
      <dgm:t>
        <a:bodyPr/>
        <a:lstStyle/>
        <a:p>
          <a:endParaRPr lang="en-US"/>
        </a:p>
      </dgm:t>
    </dgm:pt>
    <dgm:pt modelId="{5F35BB4A-BBE3-4B2B-A650-C0292656C4B9}" type="sibTrans" cxnId="{48BB9FC7-5411-4526-B4E8-69CC3BFDD3C5}">
      <dgm:prSet/>
      <dgm:spPr/>
      <dgm:t>
        <a:bodyPr/>
        <a:lstStyle/>
        <a:p>
          <a:endParaRPr lang="en-US"/>
        </a:p>
      </dgm:t>
    </dgm:pt>
    <dgm:pt modelId="{7B568116-3434-4A70-9673-2739CBE4D18E}">
      <dgm:prSet/>
      <dgm:spPr/>
      <dgm:t>
        <a:bodyPr/>
        <a:lstStyle/>
        <a:p>
          <a:r>
            <a:rPr lang="en-GB"/>
            <a:t>Handhavers </a:t>
          </a:r>
          <a:endParaRPr lang="en-US"/>
        </a:p>
      </dgm:t>
    </dgm:pt>
    <dgm:pt modelId="{6CB80BEF-D07C-4E82-8920-EE09A8212AE1}" type="parTrans" cxnId="{74D1DB9A-8AA3-4FBB-AE88-D13FA2D28ED4}">
      <dgm:prSet/>
      <dgm:spPr/>
      <dgm:t>
        <a:bodyPr/>
        <a:lstStyle/>
        <a:p>
          <a:endParaRPr lang="en-US"/>
        </a:p>
      </dgm:t>
    </dgm:pt>
    <dgm:pt modelId="{D7A3F041-C1AD-438F-A425-05361F4F73F1}" type="sibTrans" cxnId="{74D1DB9A-8AA3-4FBB-AE88-D13FA2D28ED4}">
      <dgm:prSet/>
      <dgm:spPr/>
      <dgm:t>
        <a:bodyPr/>
        <a:lstStyle/>
        <a:p>
          <a:endParaRPr lang="en-US"/>
        </a:p>
      </dgm:t>
    </dgm:pt>
    <dgm:pt modelId="{AB77D3C2-D000-4D42-869F-053241705F6C}">
      <dgm:prSet/>
      <dgm:spPr/>
      <dgm:t>
        <a:bodyPr/>
        <a:lstStyle/>
        <a:p>
          <a:r>
            <a:rPr lang="en-GB"/>
            <a:t>Medische wereld</a:t>
          </a:r>
          <a:endParaRPr lang="en-US"/>
        </a:p>
      </dgm:t>
    </dgm:pt>
    <dgm:pt modelId="{0D3A6038-99F9-48DF-8C71-489C915D64DB}" type="parTrans" cxnId="{5E7F1525-F55F-441B-A778-AE62472B1339}">
      <dgm:prSet/>
      <dgm:spPr/>
      <dgm:t>
        <a:bodyPr/>
        <a:lstStyle/>
        <a:p>
          <a:endParaRPr lang="en-US"/>
        </a:p>
      </dgm:t>
    </dgm:pt>
    <dgm:pt modelId="{6F00A567-604E-4C4D-8664-35CBFB655144}" type="sibTrans" cxnId="{5E7F1525-F55F-441B-A778-AE62472B1339}">
      <dgm:prSet/>
      <dgm:spPr/>
      <dgm:t>
        <a:bodyPr/>
        <a:lstStyle/>
        <a:p>
          <a:endParaRPr lang="en-US"/>
        </a:p>
      </dgm:t>
    </dgm:pt>
    <dgm:pt modelId="{F7B4E82F-EABC-4DC4-8BBB-C680EAE48745}">
      <dgm:prSet/>
      <dgm:spPr/>
      <dgm:t>
        <a:bodyPr/>
        <a:lstStyle/>
        <a:p>
          <a:r>
            <a:rPr lang="en-GB"/>
            <a:t>-</a:t>
          </a:r>
          <a:r>
            <a:rPr lang="en-GB" b="1"/>
            <a:t> legaal </a:t>
          </a:r>
          <a:r>
            <a:rPr lang="en-GB"/>
            <a:t>/ </a:t>
          </a:r>
          <a:r>
            <a:rPr lang="en-GB" b="1"/>
            <a:t>illegaal</a:t>
          </a:r>
          <a:r>
            <a:rPr lang="en-GB"/>
            <a:t> :organisatoren: international publiek + gevolgen van gebruik</a:t>
          </a:r>
          <a:endParaRPr lang="en-US"/>
        </a:p>
      </dgm:t>
    </dgm:pt>
    <dgm:pt modelId="{0363F4C0-C722-4198-9417-7E8C29A789F3}" type="parTrans" cxnId="{02A76D18-5FE4-4647-B9AF-8F36EB1CE0E5}">
      <dgm:prSet/>
      <dgm:spPr/>
      <dgm:t>
        <a:bodyPr/>
        <a:lstStyle/>
        <a:p>
          <a:endParaRPr lang="en-US"/>
        </a:p>
      </dgm:t>
    </dgm:pt>
    <dgm:pt modelId="{C2DCEEFE-B2D9-4A95-BB83-92B8439F7497}" type="sibTrans" cxnId="{02A76D18-5FE4-4647-B9AF-8F36EB1CE0E5}">
      <dgm:prSet/>
      <dgm:spPr/>
      <dgm:t>
        <a:bodyPr/>
        <a:lstStyle/>
        <a:p>
          <a:endParaRPr lang="en-US"/>
        </a:p>
      </dgm:t>
    </dgm:pt>
    <dgm:pt modelId="{E3533D22-5632-4099-9C70-DCAB0BDB467B}">
      <dgm:prSet/>
      <dgm:spPr/>
      <dgm:t>
        <a:bodyPr/>
        <a:lstStyle/>
        <a:p>
          <a:r>
            <a:rPr lang="en-GB"/>
            <a:t>- op voorhand afspraken maken tussen verschillende stakeholders</a:t>
          </a:r>
          <a:endParaRPr lang="en-US"/>
        </a:p>
      </dgm:t>
    </dgm:pt>
    <dgm:pt modelId="{08900510-CEED-47BA-936C-534A4DE057EA}" type="parTrans" cxnId="{3815F4B6-3310-4EE3-8E4B-C507BD294A12}">
      <dgm:prSet/>
      <dgm:spPr/>
      <dgm:t>
        <a:bodyPr/>
        <a:lstStyle/>
        <a:p>
          <a:endParaRPr lang="en-US"/>
        </a:p>
      </dgm:t>
    </dgm:pt>
    <dgm:pt modelId="{15DC5989-4670-4108-83D7-6F4525E94DE7}" type="sibTrans" cxnId="{3815F4B6-3310-4EE3-8E4B-C507BD294A12}">
      <dgm:prSet/>
      <dgm:spPr/>
      <dgm:t>
        <a:bodyPr/>
        <a:lstStyle/>
        <a:p>
          <a:endParaRPr lang="en-US"/>
        </a:p>
      </dgm:t>
    </dgm:pt>
    <dgm:pt modelId="{CA2CF038-27C5-46ED-8838-8D039FF06A99}">
      <dgm:prSet/>
      <dgm:spPr/>
      <dgm:t>
        <a:bodyPr/>
        <a:lstStyle/>
        <a:p>
          <a:r>
            <a:rPr lang="en-GB"/>
            <a:t>- is vakgebied op zich: specialistenwerk +evalueren</a:t>
          </a:r>
          <a:endParaRPr lang="en-US"/>
        </a:p>
      </dgm:t>
    </dgm:pt>
    <dgm:pt modelId="{A86EDB97-A785-437C-A6A2-0428591C77AC}" type="parTrans" cxnId="{B0FE766F-DAD4-478F-A7BA-7D9667DC86FC}">
      <dgm:prSet/>
      <dgm:spPr/>
      <dgm:t>
        <a:bodyPr/>
        <a:lstStyle/>
        <a:p>
          <a:endParaRPr lang="en-US"/>
        </a:p>
      </dgm:t>
    </dgm:pt>
    <dgm:pt modelId="{43783CDA-0DBD-40E2-A2F3-3DBBFFE80EC2}" type="sibTrans" cxnId="{B0FE766F-DAD4-478F-A7BA-7D9667DC86FC}">
      <dgm:prSet/>
      <dgm:spPr/>
      <dgm:t>
        <a:bodyPr/>
        <a:lstStyle/>
        <a:p>
          <a:endParaRPr lang="en-US"/>
        </a:p>
      </dgm:t>
    </dgm:pt>
    <dgm:pt modelId="{92C75F6B-B185-4DE6-9B76-14DABBD8ABB1}">
      <dgm:prSet/>
      <dgm:spPr/>
      <dgm:t>
        <a:bodyPr/>
        <a:lstStyle/>
        <a:p>
          <a:r>
            <a:rPr lang="en-GB"/>
            <a:t>- </a:t>
          </a:r>
          <a:r>
            <a:rPr lang="en-GB" b="1"/>
            <a:t>taalgebruik</a:t>
          </a:r>
          <a:r>
            <a:rPr lang="en-GB"/>
            <a:t>: synthetische drugs</a:t>
          </a:r>
          <a:endParaRPr lang="en-US"/>
        </a:p>
      </dgm:t>
    </dgm:pt>
    <dgm:pt modelId="{30D6CB96-5CFD-4708-9BF2-CDF89852C770}" type="parTrans" cxnId="{EB1012F6-EE06-4BE9-8464-A051EF833DDD}">
      <dgm:prSet/>
      <dgm:spPr/>
      <dgm:t>
        <a:bodyPr/>
        <a:lstStyle/>
        <a:p>
          <a:endParaRPr lang="en-US"/>
        </a:p>
      </dgm:t>
    </dgm:pt>
    <dgm:pt modelId="{7AEEBAC7-4F10-48E5-968B-FD15FCF1E13D}" type="sibTrans" cxnId="{EB1012F6-EE06-4BE9-8464-A051EF833DDD}">
      <dgm:prSet/>
      <dgm:spPr/>
      <dgm:t>
        <a:bodyPr/>
        <a:lstStyle/>
        <a:p>
          <a:endParaRPr lang="en-US"/>
        </a:p>
      </dgm:t>
    </dgm:pt>
    <dgm:pt modelId="{77E30043-ADF4-457C-826B-365702887BB3}" type="pres">
      <dgm:prSet presAssocID="{D481B42B-6793-45DA-B08E-8CE6F1A63991}" presName="linear" presStyleCnt="0">
        <dgm:presLayoutVars>
          <dgm:animLvl val="lvl"/>
          <dgm:resizeHandles val="exact"/>
        </dgm:presLayoutVars>
      </dgm:prSet>
      <dgm:spPr/>
    </dgm:pt>
    <dgm:pt modelId="{F5201231-B5A3-45D7-AB44-5933E84CBFD9}" type="pres">
      <dgm:prSet presAssocID="{36F42DB2-4FAB-4007-8C27-CC18C879B7C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82ACE0-EF6E-4A1D-B2D4-D726F6CF582E}" type="pres">
      <dgm:prSet presAssocID="{BA2FFB99-3D73-4436-AF1D-CFD1AD965326}" presName="spacer" presStyleCnt="0"/>
      <dgm:spPr/>
    </dgm:pt>
    <dgm:pt modelId="{271616D2-CF3F-408B-9810-9B80ED90C2EA}" type="pres">
      <dgm:prSet presAssocID="{8119F857-DD87-4B8C-BA41-AD350C5230D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7133F9-A197-4D3F-B245-0440C9173480}" type="pres">
      <dgm:prSet presAssocID="{8119F857-DD87-4B8C-BA41-AD350C5230D7}" presName="childText" presStyleLbl="revTx" presStyleIdx="0" presStyleCnt="1">
        <dgm:presLayoutVars>
          <dgm:bulletEnabled val="1"/>
        </dgm:presLayoutVars>
      </dgm:prSet>
      <dgm:spPr/>
    </dgm:pt>
    <dgm:pt modelId="{0C5179BA-BE91-423F-BE8B-8B326D872722}" type="pres">
      <dgm:prSet presAssocID="{F7B4E82F-EABC-4DC4-8BBB-C680EAE487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34008A5-59D4-46D1-92BF-0D454535334F}" type="pres">
      <dgm:prSet presAssocID="{C2DCEEFE-B2D9-4A95-BB83-92B8439F7497}" presName="spacer" presStyleCnt="0"/>
      <dgm:spPr/>
    </dgm:pt>
    <dgm:pt modelId="{896B209A-5BC8-4D78-A084-BEE583ABD276}" type="pres">
      <dgm:prSet presAssocID="{E3533D22-5632-4099-9C70-DCAB0BDB46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D484690-4A22-4A41-A434-830197401516}" type="pres">
      <dgm:prSet presAssocID="{15DC5989-4670-4108-83D7-6F4525E94DE7}" presName="spacer" presStyleCnt="0"/>
      <dgm:spPr/>
    </dgm:pt>
    <dgm:pt modelId="{17F81B41-94EE-4B1F-93D7-AF193ED35A45}" type="pres">
      <dgm:prSet presAssocID="{CA2CF038-27C5-46ED-8838-8D039FF06A9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BFDD75D-E89B-4539-A272-AE6EAD255D56}" type="pres">
      <dgm:prSet presAssocID="{43783CDA-0DBD-40E2-A2F3-3DBBFFE80EC2}" presName="spacer" presStyleCnt="0"/>
      <dgm:spPr/>
    </dgm:pt>
    <dgm:pt modelId="{5A90FB45-0AB1-408B-BF70-10C550DBDDEA}" type="pres">
      <dgm:prSet presAssocID="{92C75F6B-B185-4DE6-9B76-14DABBD8ABB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2A76D18-5FE4-4647-B9AF-8F36EB1CE0E5}" srcId="{D481B42B-6793-45DA-B08E-8CE6F1A63991}" destId="{F7B4E82F-EABC-4DC4-8BBB-C680EAE48745}" srcOrd="2" destOrd="0" parTransId="{0363F4C0-C722-4198-9417-7E8C29A789F3}" sibTransId="{C2DCEEFE-B2D9-4A95-BB83-92B8439F7497}"/>
    <dgm:cxn modelId="{5E7F1525-F55F-441B-A778-AE62472B1339}" srcId="{8119F857-DD87-4B8C-BA41-AD350C5230D7}" destId="{AB77D3C2-D000-4D42-869F-053241705F6C}" srcOrd="2" destOrd="0" parTransId="{0D3A6038-99F9-48DF-8C71-489C915D64DB}" sibTransId="{6F00A567-604E-4C4D-8664-35CBFB655144}"/>
    <dgm:cxn modelId="{C3750A3D-9BF7-4B68-9554-2720F9FC0459}" type="presOf" srcId="{CA2CF038-27C5-46ED-8838-8D039FF06A99}" destId="{17F81B41-94EE-4B1F-93D7-AF193ED35A45}" srcOrd="0" destOrd="0" presId="urn:microsoft.com/office/officeart/2005/8/layout/vList2"/>
    <dgm:cxn modelId="{B0FE766F-DAD4-478F-A7BA-7D9667DC86FC}" srcId="{D481B42B-6793-45DA-B08E-8CE6F1A63991}" destId="{CA2CF038-27C5-46ED-8838-8D039FF06A99}" srcOrd="4" destOrd="0" parTransId="{A86EDB97-A785-437C-A6A2-0428591C77AC}" sibTransId="{43783CDA-0DBD-40E2-A2F3-3DBBFFE80EC2}"/>
    <dgm:cxn modelId="{C5BCFC50-FC8D-4370-B5C4-0D194CC82D26}" type="presOf" srcId="{D481B42B-6793-45DA-B08E-8CE6F1A63991}" destId="{77E30043-ADF4-457C-826B-365702887BB3}" srcOrd="0" destOrd="0" presId="urn:microsoft.com/office/officeart/2005/8/layout/vList2"/>
    <dgm:cxn modelId="{5A898971-F276-4FEB-87C4-10DE2A0E36E0}" srcId="{D481B42B-6793-45DA-B08E-8CE6F1A63991}" destId="{8119F857-DD87-4B8C-BA41-AD350C5230D7}" srcOrd="1" destOrd="0" parTransId="{6786D5FB-D000-4067-B336-117326272B0A}" sibTransId="{3975533D-0F9D-41AB-8A8D-97840CF867CF}"/>
    <dgm:cxn modelId="{77BCA871-EAB7-4E2E-BECC-A254844BBF1E}" srcId="{D481B42B-6793-45DA-B08E-8CE6F1A63991}" destId="{36F42DB2-4FAB-4007-8C27-CC18C879B7C1}" srcOrd="0" destOrd="0" parTransId="{76839C33-44FD-497D-A834-003BE1113197}" sibTransId="{BA2FFB99-3D73-4436-AF1D-CFD1AD965326}"/>
    <dgm:cxn modelId="{3861AB51-FB5D-4A98-A71E-356960900C4C}" type="presOf" srcId="{AB77D3C2-D000-4D42-869F-053241705F6C}" destId="{F77133F9-A197-4D3F-B245-0440C9173480}" srcOrd="0" destOrd="2" presId="urn:microsoft.com/office/officeart/2005/8/layout/vList2"/>
    <dgm:cxn modelId="{7F0AB379-7276-4D1A-A859-D763B6EF89E5}" type="presOf" srcId="{8119F857-DD87-4B8C-BA41-AD350C5230D7}" destId="{271616D2-CF3F-408B-9810-9B80ED90C2EA}" srcOrd="0" destOrd="0" presId="urn:microsoft.com/office/officeart/2005/8/layout/vList2"/>
    <dgm:cxn modelId="{6B020887-83DA-4B35-8B86-0EFE5989E567}" type="presOf" srcId="{92C75F6B-B185-4DE6-9B76-14DABBD8ABB1}" destId="{5A90FB45-0AB1-408B-BF70-10C550DBDDEA}" srcOrd="0" destOrd="0" presId="urn:microsoft.com/office/officeart/2005/8/layout/vList2"/>
    <dgm:cxn modelId="{8B29F498-E144-460A-8648-FB313FA27827}" type="presOf" srcId="{36F42DB2-4FAB-4007-8C27-CC18C879B7C1}" destId="{F5201231-B5A3-45D7-AB44-5933E84CBFD9}" srcOrd="0" destOrd="0" presId="urn:microsoft.com/office/officeart/2005/8/layout/vList2"/>
    <dgm:cxn modelId="{74D1DB9A-8AA3-4FBB-AE88-D13FA2D28ED4}" srcId="{8119F857-DD87-4B8C-BA41-AD350C5230D7}" destId="{7B568116-3434-4A70-9673-2739CBE4D18E}" srcOrd="1" destOrd="0" parTransId="{6CB80BEF-D07C-4E82-8920-EE09A8212AE1}" sibTransId="{D7A3F041-C1AD-438F-A425-05361F4F73F1}"/>
    <dgm:cxn modelId="{5F9779A5-3272-4D8B-B6A6-5FDB2AF30BC6}" type="presOf" srcId="{7B568116-3434-4A70-9673-2739CBE4D18E}" destId="{F77133F9-A197-4D3F-B245-0440C9173480}" srcOrd="0" destOrd="1" presId="urn:microsoft.com/office/officeart/2005/8/layout/vList2"/>
    <dgm:cxn modelId="{706F5EAD-B0A0-4407-8EDC-E04C9AC8E9F9}" type="presOf" srcId="{F7B4E82F-EABC-4DC4-8BBB-C680EAE48745}" destId="{0C5179BA-BE91-423F-BE8B-8B326D872722}" srcOrd="0" destOrd="0" presId="urn:microsoft.com/office/officeart/2005/8/layout/vList2"/>
    <dgm:cxn modelId="{3815F4B6-3310-4EE3-8E4B-C507BD294A12}" srcId="{D481B42B-6793-45DA-B08E-8CE6F1A63991}" destId="{E3533D22-5632-4099-9C70-DCAB0BDB467B}" srcOrd="3" destOrd="0" parTransId="{08900510-CEED-47BA-936C-534A4DE057EA}" sibTransId="{15DC5989-4670-4108-83D7-6F4525E94DE7}"/>
    <dgm:cxn modelId="{48BB9FC7-5411-4526-B4E8-69CC3BFDD3C5}" srcId="{8119F857-DD87-4B8C-BA41-AD350C5230D7}" destId="{CE2FE874-8DE3-42B5-9B1D-124F10C8636F}" srcOrd="0" destOrd="0" parTransId="{5CEA0E61-5BE4-465D-B58F-6BD04544A35A}" sibTransId="{5F35BB4A-BBE3-4B2B-A650-C0292656C4B9}"/>
    <dgm:cxn modelId="{EB1012F6-EE06-4BE9-8464-A051EF833DDD}" srcId="{D481B42B-6793-45DA-B08E-8CE6F1A63991}" destId="{92C75F6B-B185-4DE6-9B76-14DABBD8ABB1}" srcOrd="5" destOrd="0" parTransId="{30D6CB96-5CFD-4708-9BF2-CDF89852C770}" sibTransId="{7AEEBAC7-4F10-48E5-968B-FD15FCF1E13D}"/>
    <dgm:cxn modelId="{5827B1F6-9482-41A2-A1F2-EFB914BE01BC}" type="presOf" srcId="{CE2FE874-8DE3-42B5-9B1D-124F10C8636F}" destId="{F77133F9-A197-4D3F-B245-0440C9173480}" srcOrd="0" destOrd="0" presId="urn:microsoft.com/office/officeart/2005/8/layout/vList2"/>
    <dgm:cxn modelId="{1526B3FA-E044-4CA0-BE5C-1AB48F6A3570}" type="presOf" srcId="{E3533D22-5632-4099-9C70-DCAB0BDB467B}" destId="{896B209A-5BC8-4D78-A084-BEE583ABD276}" srcOrd="0" destOrd="0" presId="urn:microsoft.com/office/officeart/2005/8/layout/vList2"/>
    <dgm:cxn modelId="{60A6BB91-BA32-4B18-B73F-1C2591E4639F}" type="presParOf" srcId="{77E30043-ADF4-457C-826B-365702887BB3}" destId="{F5201231-B5A3-45D7-AB44-5933E84CBFD9}" srcOrd="0" destOrd="0" presId="urn:microsoft.com/office/officeart/2005/8/layout/vList2"/>
    <dgm:cxn modelId="{589DC9DA-A9D7-43D2-9987-C344353AA589}" type="presParOf" srcId="{77E30043-ADF4-457C-826B-365702887BB3}" destId="{F682ACE0-EF6E-4A1D-B2D4-D726F6CF582E}" srcOrd="1" destOrd="0" presId="urn:microsoft.com/office/officeart/2005/8/layout/vList2"/>
    <dgm:cxn modelId="{6A6E064C-C11C-4B1E-A36B-55126BF0EE2B}" type="presParOf" srcId="{77E30043-ADF4-457C-826B-365702887BB3}" destId="{271616D2-CF3F-408B-9810-9B80ED90C2EA}" srcOrd="2" destOrd="0" presId="urn:microsoft.com/office/officeart/2005/8/layout/vList2"/>
    <dgm:cxn modelId="{D82729E7-BC98-4532-96AF-B91FFC342A7E}" type="presParOf" srcId="{77E30043-ADF4-457C-826B-365702887BB3}" destId="{F77133F9-A197-4D3F-B245-0440C9173480}" srcOrd="3" destOrd="0" presId="urn:microsoft.com/office/officeart/2005/8/layout/vList2"/>
    <dgm:cxn modelId="{5B17B704-E27D-4268-A624-EFB166A07ED6}" type="presParOf" srcId="{77E30043-ADF4-457C-826B-365702887BB3}" destId="{0C5179BA-BE91-423F-BE8B-8B326D872722}" srcOrd="4" destOrd="0" presId="urn:microsoft.com/office/officeart/2005/8/layout/vList2"/>
    <dgm:cxn modelId="{4BA469D8-776E-45B8-845E-08A6A71AB873}" type="presParOf" srcId="{77E30043-ADF4-457C-826B-365702887BB3}" destId="{034008A5-59D4-46D1-92BF-0D454535334F}" srcOrd="5" destOrd="0" presId="urn:microsoft.com/office/officeart/2005/8/layout/vList2"/>
    <dgm:cxn modelId="{2A99E381-096D-4E5D-9161-50C06FAB613E}" type="presParOf" srcId="{77E30043-ADF4-457C-826B-365702887BB3}" destId="{896B209A-5BC8-4D78-A084-BEE583ABD276}" srcOrd="6" destOrd="0" presId="urn:microsoft.com/office/officeart/2005/8/layout/vList2"/>
    <dgm:cxn modelId="{653E2A3F-B48E-45E9-8D7C-2D9AEECE3DB1}" type="presParOf" srcId="{77E30043-ADF4-457C-826B-365702887BB3}" destId="{DD484690-4A22-4A41-A434-830197401516}" srcOrd="7" destOrd="0" presId="urn:microsoft.com/office/officeart/2005/8/layout/vList2"/>
    <dgm:cxn modelId="{078B716B-19BE-471C-B74D-947D34E2E1FE}" type="presParOf" srcId="{77E30043-ADF4-457C-826B-365702887BB3}" destId="{17F81B41-94EE-4B1F-93D7-AF193ED35A45}" srcOrd="8" destOrd="0" presId="urn:microsoft.com/office/officeart/2005/8/layout/vList2"/>
    <dgm:cxn modelId="{921082BA-A9AD-40E1-81A1-3E85805707F5}" type="presParOf" srcId="{77E30043-ADF4-457C-826B-365702887BB3}" destId="{9BFDD75D-E89B-4539-A272-AE6EAD255D56}" srcOrd="9" destOrd="0" presId="urn:microsoft.com/office/officeart/2005/8/layout/vList2"/>
    <dgm:cxn modelId="{B49064AC-865B-47C7-A270-7AF86F53456D}" type="presParOf" srcId="{77E30043-ADF4-457C-826B-365702887BB3}" destId="{5A90FB45-0AB1-408B-BF70-10C550DBDDE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1231-B5A3-45D7-AB44-5933E84CBFD9}">
      <dsp:nvSpPr>
        <dsp:cNvPr id="0" name=""/>
        <dsp:cNvSpPr/>
      </dsp:nvSpPr>
      <dsp:spPr>
        <a:xfrm>
          <a:off x="0" y="67404"/>
          <a:ext cx="5641974" cy="654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Communicatie</a:t>
          </a:r>
          <a:r>
            <a:rPr lang="en-GB" sz="1800" kern="1200"/>
            <a:t>: onderdeel van preventie + handhaving</a:t>
          </a:r>
          <a:endParaRPr lang="en-US" sz="1800" kern="1200"/>
        </a:p>
      </dsp:txBody>
      <dsp:txXfrm>
        <a:off x="31950" y="99354"/>
        <a:ext cx="5578074" cy="590605"/>
      </dsp:txXfrm>
    </dsp:sp>
    <dsp:sp modelId="{271616D2-CF3F-408B-9810-9B80ED90C2EA}">
      <dsp:nvSpPr>
        <dsp:cNvPr id="0" name=""/>
        <dsp:cNvSpPr/>
      </dsp:nvSpPr>
      <dsp:spPr>
        <a:xfrm>
          <a:off x="0" y="773749"/>
          <a:ext cx="5641974" cy="654505"/>
        </a:xfrm>
        <a:prstGeom prst="roundRect">
          <a:avLst/>
        </a:prstGeom>
        <a:solidFill>
          <a:schemeClr val="accent2">
            <a:hueOff val="-264675"/>
            <a:satOff val="298"/>
            <a:lumOff val="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informatie over producten </a:t>
          </a:r>
          <a:endParaRPr lang="en-US" sz="1800" kern="1200"/>
        </a:p>
      </dsp:txBody>
      <dsp:txXfrm>
        <a:off x="31950" y="805699"/>
        <a:ext cx="5578074" cy="590605"/>
      </dsp:txXfrm>
    </dsp:sp>
    <dsp:sp modelId="{F77133F9-A197-4D3F-B245-0440C9173480}">
      <dsp:nvSpPr>
        <dsp:cNvPr id="0" name=""/>
        <dsp:cNvSpPr/>
      </dsp:nvSpPr>
      <dsp:spPr>
        <a:xfrm>
          <a:off x="0" y="1428254"/>
          <a:ext cx="5641974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Gebruikers: algemeen / doelgroepgericht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Handhavers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Medische wereld</a:t>
          </a:r>
          <a:endParaRPr lang="en-US" sz="1400" kern="1200"/>
        </a:p>
      </dsp:txBody>
      <dsp:txXfrm>
        <a:off x="0" y="1428254"/>
        <a:ext cx="5641974" cy="652050"/>
      </dsp:txXfrm>
    </dsp:sp>
    <dsp:sp modelId="{0C5179BA-BE91-423F-BE8B-8B326D872722}">
      <dsp:nvSpPr>
        <dsp:cNvPr id="0" name=""/>
        <dsp:cNvSpPr/>
      </dsp:nvSpPr>
      <dsp:spPr>
        <a:xfrm>
          <a:off x="0" y="2080304"/>
          <a:ext cx="5641974" cy="654505"/>
        </a:xfrm>
        <a:prstGeom prst="roundRect">
          <a:avLst/>
        </a:prstGeom>
        <a:solidFill>
          <a:schemeClr val="accent2">
            <a:hueOff val="-529349"/>
            <a:satOff val="597"/>
            <a:lumOff val="1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</a:t>
          </a:r>
          <a:r>
            <a:rPr lang="en-GB" sz="1800" b="1" kern="1200"/>
            <a:t> legaal </a:t>
          </a:r>
          <a:r>
            <a:rPr lang="en-GB" sz="1800" kern="1200"/>
            <a:t>/ </a:t>
          </a:r>
          <a:r>
            <a:rPr lang="en-GB" sz="1800" b="1" kern="1200"/>
            <a:t>illegaal</a:t>
          </a:r>
          <a:r>
            <a:rPr lang="en-GB" sz="1800" kern="1200"/>
            <a:t> :organisatoren: international publiek + gevolgen van gebruik</a:t>
          </a:r>
          <a:endParaRPr lang="en-US" sz="1800" kern="1200"/>
        </a:p>
      </dsp:txBody>
      <dsp:txXfrm>
        <a:off x="31950" y="2112254"/>
        <a:ext cx="5578074" cy="590605"/>
      </dsp:txXfrm>
    </dsp:sp>
    <dsp:sp modelId="{896B209A-5BC8-4D78-A084-BEE583ABD276}">
      <dsp:nvSpPr>
        <dsp:cNvPr id="0" name=""/>
        <dsp:cNvSpPr/>
      </dsp:nvSpPr>
      <dsp:spPr>
        <a:xfrm>
          <a:off x="0" y="2786649"/>
          <a:ext cx="5641974" cy="654505"/>
        </a:xfrm>
        <a:prstGeom prst="roundRect">
          <a:avLst/>
        </a:prstGeom>
        <a:solidFill>
          <a:schemeClr val="accent2">
            <a:hueOff val="-794024"/>
            <a:satOff val="895"/>
            <a:lumOff val="2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op voorhand afspraken maken tussen verschillende stakeholders</a:t>
          </a:r>
          <a:endParaRPr lang="en-US" sz="1800" kern="1200"/>
        </a:p>
      </dsp:txBody>
      <dsp:txXfrm>
        <a:off x="31950" y="2818599"/>
        <a:ext cx="5578074" cy="590605"/>
      </dsp:txXfrm>
    </dsp:sp>
    <dsp:sp modelId="{17F81B41-94EE-4B1F-93D7-AF193ED35A45}">
      <dsp:nvSpPr>
        <dsp:cNvPr id="0" name=""/>
        <dsp:cNvSpPr/>
      </dsp:nvSpPr>
      <dsp:spPr>
        <a:xfrm>
          <a:off x="0" y="3492995"/>
          <a:ext cx="5641974" cy="654505"/>
        </a:xfrm>
        <a:prstGeom prst="roundRect">
          <a:avLst/>
        </a:prstGeom>
        <a:solidFill>
          <a:schemeClr val="accent2">
            <a:hueOff val="-1058698"/>
            <a:satOff val="1194"/>
            <a:lumOff val="2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is vakgebied op zich: specialistenwerk +evalueren</a:t>
          </a:r>
          <a:endParaRPr lang="en-US" sz="1800" kern="1200"/>
        </a:p>
      </dsp:txBody>
      <dsp:txXfrm>
        <a:off x="31950" y="3524945"/>
        <a:ext cx="5578074" cy="590605"/>
      </dsp:txXfrm>
    </dsp:sp>
    <dsp:sp modelId="{5A90FB45-0AB1-408B-BF70-10C550DBDDEA}">
      <dsp:nvSpPr>
        <dsp:cNvPr id="0" name=""/>
        <dsp:cNvSpPr/>
      </dsp:nvSpPr>
      <dsp:spPr>
        <a:xfrm>
          <a:off x="0" y="4199340"/>
          <a:ext cx="5641974" cy="654505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- </a:t>
          </a:r>
          <a:r>
            <a:rPr lang="en-GB" sz="1800" b="1" kern="1200"/>
            <a:t>taalgebruik</a:t>
          </a:r>
          <a:r>
            <a:rPr lang="en-GB" sz="1800" kern="1200"/>
            <a:t>: synthetische drugs</a:t>
          </a:r>
          <a:endParaRPr lang="en-US" sz="1800" kern="1200"/>
        </a:p>
      </dsp:txBody>
      <dsp:txXfrm>
        <a:off x="31950" y="4231290"/>
        <a:ext cx="5578074" cy="590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3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0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9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0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351CED-465B-40B5-ADCE-957C918F227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8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en abstract genetisch concept">
            <a:extLst>
              <a:ext uri="{FF2B5EF4-FFF2-40B4-BE49-F238E27FC236}">
                <a16:creationId xmlns:a16="http://schemas.microsoft.com/office/drawing/2014/main" id="{53182724-BF4A-FF20-CE57-6316CEBF2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BC228A-6953-2DDB-A617-688F0FD0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747" y="746025"/>
            <a:ext cx="6732233" cy="1558341"/>
          </a:xfrm>
        </p:spPr>
        <p:txBody>
          <a:bodyPr anchor="b">
            <a:normAutofit/>
          </a:bodyPr>
          <a:lstStyle/>
          <a:p>
            <a:pPr algn="ctr"/>
            <a:r>
              <a:rPr lang="nl-BE" sz="2400" b="1" dirty="0"/>
              <a:t>Nationaal Drugscommissariaat</a:t>
            </a:r>
            <a:br>
              <a:rPr lang="nl-BE" sz="2400" b="1" dirty="0"/>
            </a:br>
            <a:r>
              <a:rPr lang="nl-BE" sz="2400" b="1" dirty="0"/>
              <a:t>Commissariat National Drogue</a:t>
            </a:r>
            <a:br>
              <a:rPr lang="nl-BE" sz="2400" b="1" dirty="0"/>
            </a:br>
            <a:r>
              <a:rPr lang="nl-BE" sz="2400" b="1" dirty="0"/>
              <a:t>(CNDC)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FCA04E-727C-758C-FFBC-CD3972E1E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624" y="5667880"/>
            <a:ext cx="5837931" cy="956256"/>
          </a:xfrm>
        </p:spPr>
        <p:txBody>
          <a:bodyPr anchor="b">
            <a:normAutofit/>
          </a:bodyPr>
          <a:lstStyle/>
          <a:p>
            <a:r>
              <a:rPr lang="nl-BE" sz="2800" b="1" dirty="0"/>
              <a:t>Genotsmiddelen in het uitgaansleven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ED0899-1458-A2D8-693C-92DA8CF7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32" y="293701"/>
            <a:ext cx="2902998" cy="29029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15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C2190-05BC-EEC9-3AE1-AD638070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Aanpak: communicatie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A4C5B30-B7B9-D89F-CB40-E5F1D5D6B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27630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3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en abstract genetisch concept">
            <a:extLst>
              <a:ext uri="{FF2B5EF4-FFF2-40B4-BE49-F238E27FC236}">
                <a16:creationId xmlns:a16="http://schemas.microsoft.com/office/drawing/2014/main" id="{53182724-BF4A-FF20-CE57-6316CEBF2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BC228A-6953-2DDB-A617-688F0FD0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9747" y="746025"/>
            <a:ext cx="6732233" cy="1558341"/>
          </a:xfrm>
        </p:spPr>
        <p:txBody>
          <a:bodyPr anchor="b">
            <a:normAutofit/>
          </a:bodyPr>
          <a:lstStyle/>
          <a:p>
            <a:pPr algn="ctr"/>
            <a:r>
              <a:rPr lang="nl-BE" sz="2400" b="1" dirty="0"/>
              <a:t>Nationaal Drugscommissariaat</a:t>
            </a:r>
            <a:br>
              <a:rPr lang="nl-BE" sz="2400" b="1" dirty="0"/>
            </a:br>
            <a:r>
              <a:rPr lang="nl-BE" sz="2400" b="1" dirty="0"/>
              <a:t>Commissariat National Drogue</a:t>
            </a:r>
            <a:br>
              <a:rPr lang="nl-BE" sz="2400" b="1" dirty="0"/>
            </a:br>
            <a:r>
              <a:rPr lang="nl-BE" sz="2400" b="1" dirty="0"/>
              <a:t>(CNDC)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FCA04E-727C-758C-FFBC-CD3972E1E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4031" y="5633847"/>
            <a:ext cx="7667093" cy="956256"/>
          </a:xfrm>
        </p:spPr>
        <p:txBody>
          <a:bodyPr anchor="b">
            <a:noAutofit/>
          </a:bodyPr>
          <a:lstStyle/>
          <a:p>
            <a:pPr algn="r"/>
            <a:r>
              <a:rPr lang="nl-BE" sz="5400" b="1" dirty="0"/>
              <a:t>Dank voor jullie aandacht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ED0899-1458-A2D8-693C-92DA8CF7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32" y="293701"/>
            <a:ext cx="2902998" cy="290299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84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E2CD-6A73-610E-8346-B646CD19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 err="1"/>
              <a:t>Wetgevend</a:t>
            </a:r>
            <a:r>
              <a:rPr lang="en-US" dirty="0"/>
              <a:t> </a:t>
            </a:r>
            <a:r>
              <a:rPr lang="en-US" dirty="0" err="1"/>
              <a:t>kader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3DF0-CB87-EB2C-A29A-8548DDCC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en-US" dirty="0"/>
              <a:t>Wet van 7 April 2023</a:t>
            </a:r>
          </a:p>
          <a:p>
            <a:r>
              <a:rPr lang="en-US" dirty="0"/>
              <a:t>“De </a:t>
            </a:r>
            <a:r>
              <a:rPr lang="en-US" dirty="0" err="1"/>
              <a:t>strijd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de </a:t>
            </a:r>
            <a:r>
              <a:rPr lang="en-US" dirty="0" err="1"/>
              <a:t>zware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georganiseerde</a:t>
            </a:r>
            <a:r>
              <a:rPr lang="en-US" dirty="0"/>
              <a:t> </a:t>
            </a:r>
            <a:r>
              <a:rPr lang="en-US" dirty="0" err="1"/>
              <a:t>drugscriminaliteit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opgevoerd</a:t>
            </a:r>
            <a:r>
              <a:rPr lang="en-US" dirty="0"/>
              <a:t>”</a:t>
            </a:r>
          </a:p>
          <a:p>
            <a:r>
              <a:rPr lang="en-US" dirty="0">
                <a:sym typeface="Wingdings" panose="05000000000000000000" pitchFamily="2" charset="2"/>
              </a:rPr>
              <a:t> mission statement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prioriteiten</a:t>
            </a:r>
            <a:r>
              <a:rPr lang="en-US" dirty="0">
                <a:sym typeface="Wingdings" panose="05000000000000000000" pitchFamily="2" charset="2"/>
              </a:rPr>
              <a:t> – </a:t>
            </a:r>
            <a:r>
              <a:rPr lang="en-US" dirty="0" err="1">
                <a:sym typeface="Wingdings" panose="05000000000000000000" pitchFamily="2" charset="2"/>
              </a:rPr>
              <a:t>thematieken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2023 - 2028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FA43B-AAA9-811A-60A4-F3DC6890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13666"/>
            <a:ext cx="5455921" cy="3630667"/>
          </a:xfrm>
          <a:prstGeom prst="rect">
            <a:avLst/>
          </a:prstGeom>
        </p:spPr>
      </p:pic>
      <p:pic>
        <p:nvPicPr>
          <p:cNvPr id="5" name="Afbeelding 4" descr="Afbeelding met logo, tekst, Lettertype, Handelsmerk&#10;&#10;Automatisch gegenereerde beschrijving">
            <a:extLst>
              <a:ext uri="{FF2B5EF4-FFF2-40B4-BE49-F238E27FC236}">
                <a16:creationId xmlns:a16="http://schemas.microsoft.com/office/drawing/2014/main" id="{B70CFACF-8E54-051B-BD84-8BD51436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776" y="5133638"/>
            <a:ext cx="1695224" cy="16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0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9637-EF2D-880B-4291-B90F59F0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Genotsmiddelen</a:t>
            </a:r>
            <a:r>
              <a:rPr lang="en-US" dirty="0"/>
              <a:t> in het </a:t>
            </a:r>
            <a:r>
              <a:rPr lang="en-US" dirty="0" err="1"/>
              <a:t>uitgaansleven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EEC4-18DD-EB72-0AB1-B625C574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Bronnen</a:t>
            </a:r>
            <a:r>
              <a:rPr lang="en-US" dirty="0"/>
              <a:t>: </a:t>
            </a:r>
            <a:r>
              <a:rPr lang="en-US" dirty="0" err="1"/>
              <a:t>overleg</a:t>
            </a:r>
            <a:r>
              <a:rPr lang="en-US" dirty="0"/>
              <a:t> met stakeholders: NICC, VAD, </a:t>
            </a:r>
            <a:r>
              <a:rPr lang="en-US" dirty="0" err="1"/>
              <a:t>parketten</a:t>
            </a:r>
            <a:r>
              <a:rPr lang="en-US" dirty="0"/>
              <a:t>, </a:t>
            </a:r>
            <a:r>
              <a:rPr lang="en-US" dirty="0" err="1"/>
              <a:t>Djsoc</a:t>
            </a:r>
            <a:r>
              <a:rPr lang="en-US" dirty="0"/>
              <a:t> drugs, ACD, locale </a:t>
            </a:r>
            <a:r>
              <a:rPr lang="en-US" dirty="0" err="1"/>
              <a:t>politie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Genotsmiddelen</a:t>
            </a:r>
            <a:r>
              <a:rPr lang="en-US" dirty="0"/>
              <a:t>: alcohol </a:t>
            </a:r>
            <a:r>
              <a:rPr lang="en-US" dirty="0" err="1"/>
              <a:t>en</a:t>
            </a:r>
            <a:r>
              <a:rPr lang="en-US" dirty="0"/>
              <a:t> illegal drugs</a:t>
            </a:r>
          </a:p>
          <a:p>
            <a:endParaRPr lang="en-US" dirty="0"/>
          </a:p>
          <a:p>
            <a:r>
              <a:rPr lang="en-US" dirty="0"/>
              <a:t>“Het” </a:t>
            </a:r>
            <a:r>
              <a:rPr lang="en-US" dirty="0" err="1"/>
              <a:t>uitgaansleven</a:t>
            </a:r>
            <a:r>
              <a:rPr lang="en-US" dirty="0"/>
              <a:t>: </a:t>
            </a:r>
            <a:r>
              <a:rPr lang="en-US" dirty="0" err="1"/>
              <a:t>drankgelegenheden</a:t>
            </a:r>
            <a:r>
              <a:rPr lang="en-US" dirty="0"/>
              <a:t>, </a:t>
            </a:r>
            <a:r>
              <a:rPr lang="en-US" dirty="0" err="1"/>
              <a:t>discotheken</a:t>
            </a:r>
            <a:r>
              <a:rPr lang="en-US" dirty="0"/>
              <a:t>, festivals</a:t>
            </a:r>
          </a:p>
        </p:txBody>
      </p:sp>
      <p:pic>
        <p:nvPicPr>
          <p:cNvPr id="4" name="Afbeelding 4" descr="Afbeelding met logo, tekst, Lettertype, Handelsmerk&#10;&#10;Automatisch gegenereerde beschrijving">
            <a:extLst>
              <a:ext uri="{FF2B5EF4-FFF2-40B4-BE49-F238E27FC236}">
                <a16:creationId xmlns:a16="http://schemas.microsoft.com/office/drawing/2014/main" id="{DECC913E-BC13-181F-8998-5B43A0C9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776" y="5133638"/>
            <a:ext cx="1695224" cy="16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9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F521-515C-E224-8082-916AA8AE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/>
              <a:t>Visie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496A-619B-0574-3A9F-01388DE9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dirty="0"/>
              <a:t>“het </a:t>
            </a:r>
            <a:r>
              <a:rPr lang="en-US" dirty="0" err="1"/>
              <a:t>uitgaansleven</a:t>
            </a:r>
            <a:r>
              <a:rPr lang="en-US" dirty="0"/>
              <a:t>” =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logistieke</a:t>
            </a:r>
            <a:r>
              <a:rPr lang="en-US" dirty="0"/>
              <a:t> hub voor </a:t>
            </a:r>
            <a:r>
              <a:rPr lang="en-US" dirty="0" err="1"/>
              <a:t>drugsdealers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nieuwe</a:t>
            </a:r>
            <a:r>
              <a:rPr lang="en-US" dirty="0"/>
              <a:t> drugs </a:t>
            </a:r>
            <a:r>
              <a:rPr lang="en-US" dirty="0" err="1"/>
              <a:t>introduceren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klanten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ontmoetingsplaats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dealer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gebruiker</a:t>
            </a:r>
            <a:endParaRPr lang="en-US" dirty="0"/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logica</a:t>
            </a:r>
            <a:r>
              <a:rPr lang="en-US" dirty="0">
                <a:sym typeface="Wingdings" panose="05000000000000000000" pitchFamily="2" charset="2"/>
              </a:rPr>
              <a:t> van het </a:t>
            </a:r>
            <a:r>
              <a:rPr lang="en-US" dirty="0" err="1">
                <a:sym typeface="Wingdings" panose="05000000000000000000" pitchFamily="2" charset="2"/>
              </a:rPr>
              <a:t>businessmodel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F7A09-325D-4832-D765-2683C788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8" r="1846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pic>
        <p:nvPicPr>
          <p:cNvPr id="5" name="Afbeelding 4" descr="Afbeelding met logo, tekst, Lettertype, Handelsmerk&#10;&#10;Automatisch gegenereerde beschrijving">
            <a:extLst>
              <a:ext uri="{FF2B5EF4-FFF2-40B4-BE49-F238E27FC236}">
                <a16:creationId xmlns:a16="http://schemas.microsoft.com/office/drawing/2014/main" id="{B47A40ED-1F24-3261-520E-672309C01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776" y="5133638"/>
            <a:ext cx="1695224" cy="16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1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62890-54F5-DADB-C93C-1E5F4C65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Barrières opwerpen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6C24-DB5A-1CA8-F73C-A762B8AB5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contact </a:t>
            </a:r>
            <a:r>
              <a:rPr lang="en-US" dirty="0" err="1">
                <a:sym typeface="Wingdings" panose="05000000000000000000" pitchFamily="2" charset="2"/>
              </a:rPr>
              <a:t>bemoeilijken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tussen</a:t>
            </a:r>
            <a:r>
              <a:rPr lang="en-US" dirty="0">
                <a:sym typeface="Wingdings" panose="05000000000000000000" pitchFamily="2" charset="2"/>
              </a:rPr>
              <a:t> dealer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gebruiker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toegang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ontzeggen</a:t>
            </a:r>
            <a:r>
              <a:rPr lang="en-US" dirty="0">
                <a:sym typeface="Wingdings" panose="05000000000000000000" pitchFamily="2" charset="2"/>
              </a:rPr>
              <a:t> tot het </a:t>
            </a:r>
            <a:r>
              <a:rPr lang="en-US" dirty="0" err="1">
                <a:sym typeface="Wingdings" panose="05000000000000000000" pitchFamily="2" charset="2"/>
              </a:rPr>
              <a:t>terrein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dirty="0" err="1">
                <a:sym typeface="Wingdings" panose="05000000000000000000" pitchFamily="2" charset="2"/>
              </a:rPr>
              <a:t>verplaatsingseffect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naar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omgeving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verwijderen</a:t>
            </a:r>
            <a:r>
              <a:rPr lang="en-US" dirty="0">
                <a:sym typeface="Wingdings" panose="05000000000000000000" pitchFamily="2" charset="2"/>
              </a:rPr>
              <a:t> van het </a:t>
            </a:r>
            <a:r>
              <a:rPr lang="en-US" dirty="0" err="1">
                <a:sym typeface="Wingdings" panose="05000000000000000000" pitchFamily="2" charset="2"/>
              </a:rPr>
              <a:t>terrein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“</a:t>
            </a:r>
            <a:r>
              <a:rPr lang="en-US" dirty="0" err="1">
                <a:sym typeface="Wingdings" panose="05000000000000000000" pitchFamily="2" charset="2"/>
              </a:rPr>
              <a:t>zelf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en-US" dirty="0" err="1">
                <a:sym typeface="Wingdings" panose="05000000000000000000" pitchFamily="2" charset="2"/>
              </a:rPr>
              <a:t>geen</a:t>
            </a:r>
            <a:r>
              <a:rPr lang="en-US" dirty="0">
                <a:sym typeface="Wingdings" panose="05000000000000000000" pitchFamily="2" charset="2"/>
              </a:rPr>
              <a:t> “</a:t>
            </a:r>
            <a:r>
              <a:rPr lang="en-US" dirty="0" err="1">
                <a:sym typeface="Wingdings" panose="05000000000000000000" pitchFamily="2" charset="2"/>
              </a:rPr>
              <a:t>reclame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en-US" dirty="0" err="1">
                <a:sym typeface="Wingdings" panose="05000000000000000000" pitchFamily="2" charset="2"/>
              </a:rPr>
              <a:t>maken</a:t>
            </a:r>
            <a:endParaRPr lang="en-GB" dirty="0"/>
          </a:p>
          <a:p>
            <a:endParaRPr lang="en-GB" dirty="0"/>
          </a:p>
          <a:p>
            <a:r>
              <a:rPr lang="en-GB" dirty="0"/>
              <a:t>Tomorrowland: </a:t>
            </a:r>
          </a:p>
          <a:p>
            <a:pPr lvl="1"/>
            <a:r>
              <a:rPr lang="en-GB" dirty="0" err="1"/>
              <a:t>meeste</a:t>
            </a:r>
            <a:r>
              <a:rPr lang="en-GB" dirty="0"/>
              <a:t> </a:t>
            </a:r>
            <a:r>
              <a:rPr lang="en-GB" dirty="0" err="1"/>
              <a:t>gebruikers</a:t>
            </a:r>
            <a:r>
              <a:rPr lang="en-GB" dirty="0"/>
              <a:t> </a:t>
            </a:r>
            <a:r>
              <a:rPr lang="en-GB" dirty="0" err="1"/>
              <a:t>kopen</a:t>
            </a:r>
            <a:r>
              <a:rPr lang="en-GB" dirty="0"/>
              <a:t> op het </a:t>
            </a:r>
            <a:r>
              <a:rPr lang="en-GB" dirty="0" err="1"/>
              <a:t>terrein</a:t>
            </a:r>
            <a:endParaRPr lang="en-GB" dirty="0"/>
          </a:p>
          <a:p>
            <a:pPr lvl="1"/>
            <a:r>
              <a:rPr lang="en-GB" dirty="0" err="1"/>
              <a:t>Tonnen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ingang (</a:t>
            </a:r>
            <a:r>
              <a:rPr lang="en-GB" dirty="0" err="1"/>
              <a:t>wisselend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“dealers” </a:t>
            </a:r>
            <a:r>
              <a:rPr lang="en-GB" dirty="0" err="1"/>
              <a:t>zijn</a:t>
            </a:r>
            <a:r>
              <a:rPr lang="en-GB" dirty="0"/>
              <a:t> divers</a:t>
            </a:r>
          </a:p>
        </p:txBody>
      </p:sp>
    </p:spTree>
    <p:extLst>
      <p:ext uri="{BB962C8B-B14F-4D97-AF65-F5344CB8AC3E}">
        <p14:creationId xmlns:p14="http://schemas.microsoft.com/office/powerpoint/2010/main" val="168341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B46D-45C5-B4EB-802E-7F6A795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err="1"/>
              <a:t>Tendensen</a:t>
            </a:r>
            <a:r>
              <a:rPr lang="en-US" dirty="0"/>
              <a:t>: </a:t>
            </a:r>
            <a:r>
              <a:rPr lang="en-US" dirty="0" err="1"/>
              <a:t>gebruik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What is the dark web?">
            <a:extLst>
              <a:ext uri="{FF2B5EF4-FFF2-40B4-BE49-F238E27FC236}">
                <a16:creationId xmlns:a16="http://schemas.microsoft.com/office/drawing/2014/main" id="{DE9AEFCC-1EB6-6C19-1153-39E24EF1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6126" y="2386051"/>
            <a:ext cx="3431606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B06B-1058-499B-E79D-9BB0077B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r>
              <a:rPr lang="en-US" sz="2000" err="1"/>
              <a:t>Diversiteit</a:t>
            </a:r>
            <a:r>
              <a:rPr lang="en-US" sz="2000"/>
              <a:t> </a:t>
            </a:r>
            <a:r>
              <a:rPr lang="en-US" sz="2000" err="1"/>
              <a:t>aan</a:t>
            </a:r>
            <a:r>
              <a:rPr lang="en-US" sz="2000"/>
              <a:t> </a:t>
            </a:r>
            <a:r>
              <a:rPr lang="en-US" sz="2000" err="1"/>
              <a:t>producten</a:t>
            </a:r>
            <a:r>
              <a:rPr lang="en-US" sz="2000"/>
              <a:t> </a:t>
            </a:r>
            <a:r>
              <a:rPr lang="en-US" sz="2000" err="1"/>
              <a:t>neemt</a:t>
            </a:r>
            <a:r>
              <a:rPr lang="en-US" sz="2000"/>
              <a:t> toe</a:t>
            </a:r>
          </a:p>
          <a:p>
            <a:r>
              <a:rPr lang="en-US" sz="2000" err="1"/>
              <a:t>Combinatie</a:t>
            </a:r>
            <a:r>
              <a:rPr lang="en-US" sz="2000"/>
              <a:t> van </a:t>
            </a:r>
            <a:r>
              <a:rPr lang="en-US" sz="2000" err="1"/>
              <a:t>verschillende</a:t>
            </a:r>
            <a:r>
              <a:rPr lang="en-US" sz="2000"/>
              <a:t> illegal drugs + </a:t>
            </a:r>
            <a:r>
              <a:rPr lang="en-US" sz="2000" err="1"/>
              <a:t>combinatie</a:t>
            </a:r>
            <a:r>
              <a:rPr lang="en-US" sz="2000"/>
              <a:t> met alcohol (</a:t>
            </a:r>
            <a:r>
              <a:rPr lang="en-US" sz="2000" err="1"/>
              <a:t>pollygebruik</a:t>
            </a:r>
            <a:r>
              <a:rPr lang="en-US" sz="2000"/>
              <a:t>)</a:t>
            </a:r>
          </a:p>
          <a:p>
            <a:r>
              <a:rPr lang="en-US" sz="2000" err="1"/>
              <a:t>Gebruikers</a:t>
            </a:r>
            <a:r>
              <a:rPr lang="en-US" sz="2000"/>
              <a:t> </a:t>
            </a:r>
            <a:r>
              <a:rPr lang="en-US" sz="2000" err="1"/>
              <a:t>nemen</a:t>
            </a:r>
            <a:r>
              <a:rPr lang="en-US" sz="2000"/>
              <a:t> </a:t>
            </a:r>
            <a:r>
              <a:rPr lang="en-US" sz="2000" err="1"/>
              <a:t>voorzorgen</a:t>
            </a:r>
            <a:r>
              <a:rPr lang="en-US" sz="2000"/>
              <a:t>:</a:t>
            </a:r>
          </a:p>
          <a:p>
            <a:r>
              <a:rPr lang="en-US" sz="2000"/>
              <a:t>- </a:t>
            </a:r>
            <a:r>
              <a:rPr lang="en-US" sz="2000" err="1"/>
              <a:t>niet</a:t>
            </a:r>
            <a:r>
              <a:rPr lang="en-US" sz="2000"/>
              <a:t> </a:t>
            </a:r>
            <a:r>
              <a:rPr lang="en-US" sz="2000" err="1"/>
              <a:t>rijden</a:t>
            </a:r>
            <a:endParaRPr lang="en-US" sz="2000"/>
          </a:p>
          <a:p>
            <a:r>
              <a:rPr lang="en-US" sz="2000"/>
              <a:t>- water </a:t>
            </a:r>
            <a:r>
              <a:rPr lang="en-US" sz="2000" err="1"/>
              <a:t>drinken</a:t>
            </a:r>
            <a:endParaRPr lang="en-US" sz="2000"/>
          </a:p>
          <a:p>
            <a:r>
              <a:rPr lang="en-US" sz="2000"/>
              <a:t>- </a:t>
            </a:r>
            <a:r>
              <a:rPr lang="en-US" sz="2000" err="1"/>
              <a:t>rusten</a:t>
            </a:r>
            <a:endParaRPr lang="en-US" sz="2000"/>
          </a:p>
          <a:p>
            <a:r>
              <a:rPr lang="en-US" sz="2000"/>
              <a:t>- Afspraken </a:t>
            </a:r>
            <a:r>
              <a:rPr lang="en-US" sz="2000" err="1"/>
              <a:t>maken</a:t>
            </a:r>
            <a:r>
              <a:rPr lang="en-US" sz="2000"/>
              <a:t> met </a:t>
            </a:r>
            <a:r>
              <a:rPr lang="en-US" sz="2000" err="1"/>
              <a:t>vrienden</a:t>
            </a:r>
            <a:endParaRPr lang="en-US" sz="2000"/>
          </a:p>
          <a:p>
            <a:r>
              <a:rPr lang="en-US" sz="2000"/>
              <a:t>Online </a:t>
            </a:r>
            <a:r>
              <a:rPr lang="en-US" sz="2000" err="1"/>
              <a:t>marktplaatsen</a:t>
            </a:r>
            <a:r>
              <a:rPr lang="en-US" sz="2000"/>
              <a:t> – dark web</a:t>
            </a:r>
          </a:p>
        </p:txBody>
      </p:sp>
    </p:spTree>
    <p:extLst>
      <p:ext uri="{BB962C8B-B14F-4D97-AF65-F5344CB8AC3E}">
        <p14:creationId xmlns:p14="http://schemas.microsoft.com/office/powerpoint/2010/main" val="168405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8B5D-9A0F-BC95-8402-7CE8E4B9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Tendensen: producten (2)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60D63B-81F7-4450-40E1-EE0AF0B71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 r="364" b="2"/>
          <a:stretch/>
        </p:blipFill>
        <p:spPr>
          <a:xfrm>
            <a:off x="1024127" y="2503560"/>
            <a:ext cx="3615605" cy="32138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6D77-76BB-1152-C8BE-92E26E95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1590675"/>
            <a:ext cx="6804537" cy="50006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/>
              <a:t>Ketamine (</a:t>
            </a:r>
            <a:r>
              <a:rPr lang="en-US" sz="1800" dirty="0" err="1"/>
              <a:t>stijgt</a:t>
            </a:r>
            <a:r>
              <a:rPr lang="en-US" sz="1800" dirty="0"/>
              <a:t>, </a:t>
            </a:r>
            <a:r>
              <a:rPr lang="en-US" sz="1800" dirty="0" err="1"/>
              <a:t>vervanging</a:t>
            </a:r>
            <a:r>
              <a:rPr lang="en-US" sz="1800" dirty="0"/>
              <a:t> GHB)</a:t>
            </a:r>
          </a:p>
          <a:p>
            <a:pPr>
              <a:buFontTx/>
              <a:buChar char="-"/>
            </a:pPr>
            <a:r>
              <a:rPr lang="en-US" sz="1800" dirty="0"/>
              <a:t>NPS “</a:t>
            </a:r>
            <a:r>
              <a:rPr lang="en-US" sz="1800" dirty="0" err="1"/>
              <a:t>nieuwe</a:t>
            </a:r>
            <a:r>
              <a:rPr lang="en-US" sz="1800" dirty="0"/>
              <a:t> </a:t>
            </a:r>
            <a:r>
              <a:rPr lang="en-US" sz="1800" dirty="0" err="1"/>
              <a:t>psychoactieve</a:t>
            </a:r>
            <a:r>
              <a:rPr lang="en-US" sz="1800" dirty="0"/>
              <a:t> </a:t>
            </a:r>
            <a:r>
              <a:rPr lang="en-US" sz="1800" dirty="0" err="1"/>
              <a:t>stoffen</a:t>
            </a:r>
            <a:r>
              <a:rPr lang="en-US" sz="1800" dirty="0"/>
              <a:t>”: “</a:t>
            </a:r>
            <a:r>
              <a:rPr lang="en-US" sz="1800" dirty="0" err="1"/>
              <a:t>synthetische</a:t>
            </a:r>
            <a:r>
              <a:rPr lang="en-US" sz="1800" dirty="0"/>
              <a:t> </a:t>
            </a:r>
            <a:r>
              <a:rPr lang="en-US" sz="1800" dirty="0" err="1"/>
              <a:t>cathinones</a:t>
            </a:r>
            <a:r>
              <a:rPr lang="en-US" sz="1800" dirty="0"/>
              <a:t>”</a:t>
            </a:r>
          </a:p>
          <a:p>
            <a:pPr lvl="3">
              <a:buFontTx/>
              <a:buChar char="-"/>
            </a:pPr>
            <a:r>
              <a:rPr lang="en-GB" sz="1800" dirty="0"/>
              <a:t>Designer drugs</a:t>
            </a:r>
          </a:p>
          <a:p>
            <a:pPr lvl="3">
              <a:buFontTx/>
              <a:buChar char="-"/>
            </a:pPr>
            <a:r>
              <a:rPr lang="en-GB" sz="1800" dirty="0" err="1"/>
              <a:t>Warme</a:t>
            </a:r>
            <a:r>
              <a:rPr lang="en-GB" sz="1800" dirty="0"/>
              <a:t> (~XTC) /</a:t>
            </a:r>
            <a:r>
              <a:rPr lang="en-GB" sz="1800" dirty="0" err="1"/>
              <a:t>koude</a:t>
            </a:r>
            <a:r>
              <a:rPr lang="en-GB" sz="1800" dirty="0"/>
              <a:t> (~flakka)</a:t>
            </a:r>
          </a:p>
          <a:p>
            <a:pPr lvl="3">
              <a:buFontTx/>
              <a:buChar char="-"/>
            </a:pPr>
            <a:r>
              <a:rPr lang="en-GB" sz="1800" dirty="0" err="1"/>
              <a:t>Warme</a:t>
            </a:r>
            <a:r>
              <a:rPr lang="en-GB" sz="1800" dirty="0"/>
              <a:t>: </a:t>
            </a:r>
            <a:r>
              <a:rPr lang="en-GB" sz="1800" dirty="0" err="1"/>
              <a:t>verbinding</a:t>
            </a:r>
            <a:r>
              <a:rPr lang="en-GB" sz="1800" dirty="0"/>
              <a:t>, high van 3 </a:t>
            </a:r>
            <a:r>
              <a:rPr lang="en-GB" sz="1800" dirty="0" err="1"/>
              <a:t>uur</a:t>
            </a:r>
            <a:r>
              <a:rPr lang="en-GB" sz="1800" dirty="0"/>
              <a:t> (</a:t>
            </a:r>
            <a:r>
              <a:rPr lang="en-GB" sz="1800" dirty="0" err="1"/>
              <a:t>i.t.t.</a:t>
            </a:r>
            <a:r>
              <a:rPr lang="en-GB" sz="1800" dirty="0"/>
              <a:t> cocaine)</a:t>
            </a:r>
          </a:p>
          <a:p>
            <a:pPr lvl="3">
              <a:buFontTx/>
              <a:buChar char="-"/>
            </a:pPr>
            <a:r>
              <a:rPr lang="en-GB" sz="1800" dirty="0" err="1"/>
              <a:t>Koude</a:t>
            </a:r>
            <a:r>
              <a:rPr lang="en-GB" sz="1800" dirty="0"/>
              <a:t>: </a:t>
            </a:r>
            <a:r>
              <a:rPr lang="en-GB" sz="1800" dirty="0" err="1"/>
              <a:t>alleen</a:t>
            </a:r>
            <a:r>
              <a:rPr lang="en-GB" sz="1800" dirty="0"/>
              <a:t> door </a:t>
            </a:r>
            <a:r>
              <a:rPr lang="en-GB" sz="1800" dirty="0" err="1"/>
              <a:t>verslaafden</a:t>
            </a:r>
            <a:r>
              <a:rPr lang="en-GB" sz="1800" dirty="0"/>
              <a:t> (</a:t>
            </a:r>
            <a:r>
              <a:rPr lang="en-GB" sz="1800" dirty="0" err="1"/>
              <a:t>vergeten</a:t>
            </a:r>
            <a:r>
              <a:rPr lang="en-GB" sz="1800" dirty="0"/>
              <a:t>)</a:t>
            </a:r>
          </a:p>
          <a:p>
            <a:pPr lvl="3">
              <a:buFontTx/>
              <a:buChar char="-"/>
            </a:pPr>
            <a:r>
              <a:rPr lang="en-GB" sz="1800" dirty="0"/>
              <a:t>“</a:t>
            </a:r>
            <a:r>
              <a:rPr lang="en-GB" sz="1800" dirty="0" err="1"/>
              <a:t>moeilijk</a:t>
            </a:r>
            <a:r>
              <a:rPr lang="en-GB" sz="1800" dirty="0"/>
              <a:t>” voor het </a:t>
            </a:r>
            <a:r>
              <a:rPr lang="en-GB" sz="1800" dirty="0" err="1"/>
              <a:t>wetegevend</a:t>
            </a:r>
            <a:r>
              <a:rPr lang="en-GB" sz="1800" dirty="0"/>
              <a:t> </a:t>
            </a:r>
            <a:r>
              <a:rPr lang="en-GB" sz="1800" dirty="0" err="1"/>
              <a:t>kader</a:t>
            </a:r>
            <a:r>
              <a:rPr lang="en-GB" sz="1800" dirty="0"/>
              <a:t> – international </a:t>
            </a:r>
            <a:r>
              <a:rPr lang="en-GB" sz="1800" dirty="0" err="1"/>
              <a:t>verschillend</a:t>
            </a:r>
            <a:r>
              <a:rPr lang="en-GB" sz="1800" dirty="0"/>
              <a:t> (2017: </a:t>
            </a:r>
            <a:r>
              <a:rPr lang="en-GB" sz="1800" dirty="0" err="1"/>
              <a:t>België</a:t>
            </a:r>
            <a:r>
              <a:rPr lang="en-GB" sz="1800" dirty="0"/>
              <a:t> </a:t>
            </a:r>
            <a:r>
              <a:rPr lang="en-GB" sz="1800" dirty="0" err="1"/>
              <a:t>generieke</a:t>
            </a:r>
            <a:r>
              <a:rPr lang="en-GB" sz="1800" dirty="0"/>
              <a:t> wet) – </a:t>
            </a:r>
            <a:r>
              <a:rPr lang="en-GB" sz="1800" dirty="0" err="1"/>
              <a:t>makkelijk</a:t>
            </a:r>
            <a:r>
              <a:rPr lang="en-GB" sz="1800" dirty="0"/>
              <a:t> </a:t>
            </a:r>
            <a:r>
              <a:rPr lang="en-GB" sz="1800" dirty="0" err="1"/>
              <a:t>verkrijgbaar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1800" dirty="0" err="1"/>
              <a:t>Cocaïne</a:t>
            </a:r>
            <a:r>
              <a:rPr lang="en-GB" sz="1800" dirty="0"/>
              <a:t>: </a:t>
            </a:r>
            <a:r>
              <a:rPr lang="en-GB" sz="1800" dirty="0" err="1"/>
              <a:t>beperkte</a:t>
            </a:r>
            <a:r>
              <a:rPr lang="en-GB" sz="1800" dirty="0"/>
              <a:t> high, </a:t>
            </a:r>
            <a:r>
              <a:rPr lang="en-GB" sz="1800" dirty="0" err="1"/>
              <a:t>eerder</a:t>
            </a:r>
            <a:r>
              <a:rPr lang="en-GB" sz="1800" dirty="0"/>
              <a:t> </a:t>
            </a:r>
            <a:r>
              <a:rPr lang="en-GB" sz="1800" dirty="0" err="1"/>
              <a:t>andere</a:t>
            </a:r>
            <a:r>
              <a:rPr lang="en-GB" sz="1800" dirty="0"/>
              <a:t> </a:t>
            </a:r>
            <a:r>
              <a:rPr lang="en-GB" sz="1800" dirty="0" err="1"/>
              <a:t>contexten</a:t>
            </a:r>
            <a:r>
              <a:rPr lang="en-GB" sz="1800" dirty="0"/>
              <a:t>, </a:t>
            </a:r>
            <a:r>
              <a:rPr lang="en-GB" sz="1800" dirty="0" err="1"/>
              <a:t>vlot</a:t>
            </a:r>
            <a:r>
              <a:rPr lang="en-GB" sz="1800" dirty="0"/>
              <a:t> </a:t>
            </a:r>
            <a:r>
              <a:rPr lang="en-GB" sz="1800" dirty="0" err="1"/>
              <a:t>verkrijgbaar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1800" dirty="0"/>
              <a:t>MDMA (XTC): </a:t>
            </a:r>
            <a:r>
              <a:rPr lang="en-GB" sz="1800" dirty="0" err="1"/>
              <a:t>stabiel</a:t>
            </a:r>
            <a:r>
              <a:rPr lang="en-GB" sz="1800" dirty="0"/>
              <a:t>, </a:t>
            </a:r>
            <a:r>
              <a:rPr lang="en-GB" sz="1800" dirty="0" err="1"/>
              <a:t>uitgaansdrug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midden </a:t>
            </a:r>
            <a:r>
              <a:rPr lang="en-GB" sz="1800" dirty="0" err="1"/>
              <a:t>zovele</a:t>
            </a:r>
            <a:r>
              <a:rPr lang="en-GB" sz="1800" dirty="0"/>
              <a:t> </a:t>
            </a:r>
            <a:r>
              <a:rPr lang="en-GB" sz="1800" dirty="0" err="1"/>
              <a:t>anderen</a:t>
            </a:r>
            <a:endParaRPr lang="en-GB" sz="1800" dirty="0"/>
          </a:p>
          <a:p>
            <a:pPr>
              <a:buFontTx/>
              <a:buChar char="-"/>
            </a:pPr>
            <a:r>
              <a:rPr lang="en-GB" sz="1800" dirty="0"/>
              <a:t>MEFI (</a:t>
            </a:r>
            <a:r>
              <a:rPr lang="en-GB" sz="1800" dirty="0" err="1"/>
              <a:t>miauw</a:t>
            </a:r>
            <a:r>
              <a:rPr lang="en-GB" sz="1800" dirty="0"/>
              <a:t> </a:t>
            </a:r>
            <a:r>
              <a:rPr lang="en-GB" sz="1800" dirty="0" err="1"/>
              <a:t>miauw</a:t>
            </a:r>
            <a:r>
              <a:rPr lang="en-GB" sz="1800" dirty="0"/>
              <a:t>)</a:t>
            </a:r>
          </a:p>
          <a:p>
            <a:pPr lvl="3">
              <a:buFontTx/>
              <a:buChar char="-"/>
            </a:pPr>
            <a:r>
              <a:rPr lang="en-GB" sz="1800" dirty="0" err="1"/>
              <a:t>Uit</a:t>
            </a:r>
            <a:r>
              <a:rPr lang="en-GB" sz="1800" dirty="0"/>
              <a:t> UK, </a:t>
            </a:r>
            <a:r>
              <a:rPr lang="en-GB" sz="1800" dirty="0" err="1"/>
              <a:t>verkrijgbaar</a:t>
            </a:r>
            <a:r>
              <a:rPr lang="en-GB" sz="1800" dirty="0"/>
              <a:t> via internet</a:t>
            </a:r>
          </a:p>
          <a:p>
            <a:pPr lvl="3">
              <a:buFontTx/>
              <a:buChar char="-"/>
            </a:pPr>
            <a:r>
              <a:rPr lang="en-GB" sz="1800" dirty="0" err="1"/>
              <a:t>Afgeleide</a:t>
            </a:r>
            <a:r>
              <a:rPr lang="en-GB" sz="1800" dirty="0"/>
              <a:t> van </a:t>
            </a:r>
            <a:r>
              <a:rPr lang="en-GB" sz="1800" dirty="0" err="1"/>
              <a:t>amfetamine</a:t>
            </a:r>
            <a:endParaRPr lang="en-GB" sz="1800" dirty="0"/>
          </a:p>
          <a:p>
            <a:pPr lvl="3">
              <a:buFontTx/>
              <a:buChar char="-"/>
            </a:pPr>
            <a:r>
              <a:rPr lang="en-GB" sz="1800" dirty="0"/>
              <a:t>~XTC</a:t>
            </a:r>
          </a:p>
          <a:p>
            <a:pPr lvl="1">
              <a:buFontTx/>
              <a:buChar char="-"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85310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FE3AA-DF12-092B-C96A-F3E86681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Aanpak: overleg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536E-396A-F340-7692-F6DA5F2D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endParaRPr lang="en-GB" dirty="0"/>
          </a:p>
          <a:p>
            <a:r>
              <a:rPr lang="en-GB" dirty="0" err="1"/>
              <a:t>Overleg</a:t>
            </a:r>
            <a:r>
              <a:rPr lang="en-GB" dirty="0"/>
              <a:t>: </a:t>
            </a:r>
          </a:p>
          <a:p>
            <a:r>
              <a:rPr lang="en-GB" dirty="0"/>
              <a:t>- </a:t>
            </a:r>
            <a:r>
              <a:rPr lang="en-GB" dirty="0" err="1"/>
              <a:t>voorafgaand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festival</a:t>
            </a:r>
          </a:p>
          <a:p>
            <a:r>
              <a:rPr lang="en-GB" dirty="0"/>
              <a:t>- voor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bepaalde</a:t>
            </a:r>
            <a:r>
              <a:rPr lang="en-GB" dirty="0"/>
              <a:t> </a:t>
            </a:r>
            <a:r>
              <a:rPr lang="en-GB" dirty="0" err="1"/>
              <a:t>uitgangsbuurt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structureel</a:t>
            </a:r>
            <a:r>
              <a:rPr lang="en-GB" dirty="0"/>
              <a:t> “wat </a:t>
            </a:r>
            <a:r>
              <a:rPr lang="en-GB" dirty="0" err="1"/>
              <a:t>als</a:t>
            </a:r>
            <a:r>
              <a:rPr lang="en-GB" dirty="0"/>
              <a:t>…”</a:t>
            </a:r>
          </a:p>
          <a:p>
            <a:r>
              <a:rPr lang="en-GB" dirty="0"/>
              <a:t>- </a:t>
            </a:r>
            <a:r>
              <a:rPr lang="en-GB" dirty="0" err="1"/>
              <a:t>tussen</a:t>
            </a:r>
            <a:r>
              <a:rPr lang="en-GB" dirty="0"/>
              <a:t>: </a:t>
            </a:r>
            <a:r>
              <a:rPr lang="en-GB" dirty="0" err="1"/>
              <a:t>handhaving</a:t>
            </a:r>
            <a:r>
              <a:rPr lang="en-GB" dirty="0"/>
              <a:t> (</a:t>
            </a:r>
            <a:r>
              <a:rPr lang="en-GB" dirty="0" err="1"/>
              <a:t>bestuurlijk</a:t>
            </a:r>
            <a:r>
              <a:rPr lang="en-GB" dirty="0"/>
              <a:t> + </a:t>
            </a:r>
            <a:r>
              <a:rPr lang="en-GB" dirty="0" err="1"/>
              <a:t>gerechtelijk</a:t>
            </a:r>
            <a:r>
              <a:rPr lang="en-GB" dirty="0"/>
              <a:t>) – </a:t>
            </a:r>
            <a:r>
              <a:rPr lang="en-GB" dirty="0" err="1"/>
              <a:t>medische</a:t>
            </a:r>
            <a:r>
              <a:rPr lang="en-GB" dirty="0"/>
              <a:t> </a:t>
            </a:r>
            <a:r>
              <a:rPr lang="en-GB" dirty="0" err="1"/>
              <a:t>wereld</a:t>
            </a:r>
            <a:r>
              <a:rPr lang="en-GB" dirty="0"/>
              <a:t> – </a:t>
            </a:r>
            <a:r>
              <a:rPr lang="en-GB" dirty="0" err="1"/>
              <a:t>preventie</a:t>
            </a:r>
            <a:r>
              <a:rPr lang="en-GB" dirty="0"/>
              <a:t> – </a:t>
            </a:r>
            <a:r>
              <a:rPr lang="en-GB" dirty="0" err="1"/>
              <a:t>organisatoren</a:t>
            </a:r>
            <a:r>
              <a:rPr lang="en-GB" dirty="0"/>
              <a:t> / </a:t>
            </a:r>
            <a:r>
              <a:rPr lang="en-GB" dirty="0" err="1"/>
              <a:t>uitbaters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2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6EEAF-762B-6C27-4DF6-DA7EA116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3900">
                <a:solidFill>
                  <a:srgbClr val="FFFFFF"/>
                </a:solidFill>
              </a:rPr>
              <a:t>Aanpak: informatiedeling</a:t>
            </a:r>
            <a:endParaRPr lang="en-GB" sz="39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2C83-A650-E86D-F273-8B9BD2C8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- </a:t>
            </a:r>
            <a:r>
              <a:rPr lang="en-US" b="1" dirty="0" err="1"/>
              <a:t>Informatiedeling</a:t>
            </a:r>
            <a:r>
              <a:rPr lang="en-US" dirty="0"/>
              <a:t>: </a:t>
            </a:r>
            <a:r>
              <a:rPr lang="en-US" dirty="0" err="1"/>
              <a:t>inbeslagname</a:t>
            </a:r>
            <a:r>
              <a:rPr lang="en-US" dirty="0"/>
              <a:t>,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medische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gerechtelijke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wereld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- </a:t>
            </a:r>
            <a:r>
              <a:rPr lang="en-US" dirty="0" err="1">
                <a:sym typeface="Wingdings" panose="05000000000000000000" pitchFamily="2" charset="2"/>
              </a:rPr>
              <a:t>Meten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en-US" dirty="0" err="1">
                <a:sym typeface="Wingdings" panose="05000000000000000000" pitchFamily="2" charset="2"/>
              </a:rPr>
              <a:t>weten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preventie</a:t>
            </a:r>
            <a:r>
              <a:rPr lang="en-US" dirty="0">
                <a:sym typeface="Wingdings" panose="05000000000000000000" pitchFamily="2" charset="2"/>
              </a:rPr>
              <a:t> + </a:t>
            </a:r>
            <a:r>
              <a:rPr lang="en-US" dirty="0" err="1">
                <a:sym typeface="Wingdings" panose="05000000000000000000" pitchFamily="2" charset="2"/>
              </a:rPr>
              <a:t>handhaving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leren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vorige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edities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Voorbeeld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rol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sciensano</a:t>
            </a:r>
            <a:r>
              <a:rPr lang="en-US" dirty="0">
                <a:sym typeface="Wingdings" panose="05000000000000000000" pitchFamily="2" charset="2"/>
              </a:rPr>
              <a:t> op </a:t>
            </a:r>
            <a:r>
              <a:rPr lang="en-US" dirty="0" err="1">
                <a:sym typeface="Wingdings" panose="05000000000000000000" pitchFamily="2" charset="2"/>
              </a:rPr>
              <a:t>tomorrowland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51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469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Integraal</vt:lpstr>
      <vt:lpstr>Nationaal Drugscommissariaat Commissariat National Drogue (CNDC)</vt:lpstr>
      <vt:lpstr>Wetgevend kader</vt:lpstr>
      <vt:lpstr>Genotsmiddelen in het uitgaansleven</vt:lpstr>
      <vt:lpstr>Visie</vt:lpstr>
      <vt:lpstr>Barrières opwerpen</vt:lpstr>
      <vt:lpstr>Tendensen: gebruik </vt:lpstr>
      <vt:lpstr>Tendensen: producten (2)</vt:lpstr>
      <vt:lpstr>Aanpak: overleg </vt:lpstr>
      <vt:lpstr>Aanpak: informatiedeling</vt:lpstr>
      <vt:lpstr>Aanpak: communicatie</vt:lpstr>
      <vt:lpstr>Nationaal Drugscommissariaat Commissariat National Drogue (CNDC)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Nationaal Drugscommissariaat Commissariat National Drogue</dc:title>
  <dc:creator>Geert Vandervelden</dc:creator>
  <cp:lastModifiedBy>Van Wymersch Ine</cp:lastModifiedBy>
  <cp:revision>34</cp:revision>
  <dcterms:created xsi:type="dcterms:W3CDTF">2023-05-08T11:53:40Z</dcterms:created>
  <dcterms:modified xsi:type="dcterms:W3CDTF">2024-03-03T14:31:31Z</dcterms:modified>
</cp:coreProperties>
</file>